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C3666-89D0-D347-AC2D-061F90BA9FC9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947A2-B6ED-FF4D-986B-F7A1A42F0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3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5/15/2015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124" y="2003087"/>
            <a:ext cx="6480048" cy="3108799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Lesson 13</a:t>
            </a:r>
            <a:br>
              <a:rPr lang="en-US" sz="2800" dirty="0" smtClean="0"/>
            </a:br>
            <a:r>
              <a:rPr lang="en-US" sz="2800" u="sng" dirty="0" smtClean="0"/>
              <a:t>Objective:</a:t>
            </a:r>
            <a:r>
              <a:rPr lang="en-US" sz="2800" b="0" dirty="0" smtClean="0"/>
              <a:t> Multiply mixed number factors, and relate to the distributive property and area model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050" y="878544"/>
            <a:ext cx="6480048" cy="682895"/>
          </a:xfrm>
        </p:spPr>
        <p:txBody>
          <a:bodyPr/>
          <a:lstStyle/>
          <a:p>
            <a:pPr algn="l"/>
            <a:r>
              <a:rPr lang="en-US" dirty="0" smtClean="0"/>
              <a:t>By the end of the lesson you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913098" y="6370556"/>
            <a:ext cx="2158419" cy="3651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5th Grade Module 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Lesson 13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K. Clauson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2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467600" cy="1466207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/>
              <a:t>Problem 2</a:t>
            </a:r>
            <a:br>
              <a:rPr lang="en-US" sz="3200" u="sng" dirty="0" smtClean="0"/>
            </a:br>
            <a:r>
              <a:rPr lang="en-US" sz="3200" dirty="0" smtClean="0"/>
              <a:t>Determine when the distributive property or the multiplication of fractions (improper fractions) is more efficient to solve for area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990" y="2167845"/>
            <a:ext cx="3013196" cy="280287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Which strategy do you think might be more efficient to find the area of this rectangle? Turn and talk!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6240144" y="2507255"/>
            <a:ext cx="2375633" cy="154376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88996" y="2047409"/>
            <a:ext cx="1412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 ½ 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66412" y="3042860"/>
            <a:ext cx="10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 ¼ in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72815" y="3963434"/>
            <a:ext cx="3013196" cy="2802871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Partner A find the area using the distributive property</a:t>
            </a:r>
          </a:p>
          <a:p>
            <a:r>
              <a:rPr lang="en-US" sz="2400" dirty="0" smtClean="0"/>
              <a:t>Partner B find the area using improper fractions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518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What is the area?</a:t>
            </a:r>
            <a:br>
              <a:rPr lang="en-US" sz="3600" dirty="0" smtClean="0"/>
            </a:br>
            <a:r>
              <a:rPr lang="en-US" sz="3600" dirty="0" smtClean="0"/>
              <a:t>Which strategy was more efficient?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937729" y="1862743"/>
            <a:ext cx="1412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 ½ in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9984" y="3034613"/>
            <a:ext cx="10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 ¼ in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13716" y="2408717"/>
            <a:ext cx="2375633" cy="16831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131019" y="2408717"/>
            <a:ext cx="0" cy="168317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13716" y="3722562"/>
            <a:ext cx="237563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90644" y="2572948"/>
            <a:ext cx="3601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33</a:t>
            </a:r>
            <a:r>
              <a:rPr lang="en-US" dirty="0" smtClean="0"/>
              <a:t>  X  </a:t>
            </a:r>
            <a:r>
              <a:rPr lang="en-US" u="sng" dirty="0" smtClean="0"/>
              <a:t>17 </a:t>
            </a:r>
            <a:r>
              <a:rPr lang="en-US" dirty="0" smtClean="0"/>
              <a:t> =  </a:t>
            </a:r>
            <a:r>
              <a:rPr lang="en-US" u="sng" dirty="0" smtClean="0"/>
              <a:t>561</a:t>
            </a:r>
            <a:r>
              <a:rPr lang="en-US" dirty="0" smtClean="0"/>
              <a:t> = 70 1/8 in</a:t>
            </a:r>
            <a:r>
              <a:rPr lang="en-US" baseline="30000" dirty="0" smtClean="0"/>
              <a:t>2</a:t>
            </a:r>
            <a:endParaRPr lang="en-US" dirty="0" smtClean="0"/>
          </a:p>
          <a:p>
            <a:r>
              <a:rPr lang="en-US" dirty="0" smtClean="0"/>
              <a:t>2        4          8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95410" y="2705794"/>
            <a:ext cx="79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163862" y="2739220"/>
            <a:ext cx="79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85934" y="3733510"/>
            <a:ext cx="113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16/4 = 4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63862" y="3789414"/>
            <a:ext cx="79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1/8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908652" y="4653203"/>
            <a:ext cx="3054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64 + 2 + 4 + 1/8 = 70 1/8 in</a:t>
            </a:r>
            <a:r>
              <a:rPr lang="en-US" baseline="30000" dirty="0" smtClean="0"/>
              <a:t>2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729372" y="5912305"/>
            <a:ext cx="3634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** Does it matter which strategy you use to solve the problem?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73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7654987" cy="1236284"/>
          </a:xfrm>
        </p:spPr>
        <p:txBody>
          <a:bodyPr>
            <a:noAutofit/>
          </a:bodyPr>
          <a:lstStyle/>
          <a:p>
            <a:r>
              <a:rPr lang="en-US" sz="3200" u="sng" dirty="0" smtClean="0"/>
              <a:t>Problem 2b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Find the area of a square with side lengths 3 2/3 m ~ use whichever method you prefer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178" y="2660536"/>
            <a:ext cx="3703622" cy="17441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08652" y="2759076"/>
            <a:ext cx="985286" cy="9853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08652" y="2291204"/>
            <a:ext cx="1171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2/3m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91599" y="3067681"/>
            <a:ext cx="1171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2/3m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97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969848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/>
              <a:t>Problem 3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An 8 inch by 10 inch picture is resting on a mat. Three-fourths inch of the mat shows around the entire edge of the picture. Find the area of the mat not covered by the picture.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49589"/>
            <a:ext cx="3396362" cy="3476574"/>
          </a:xfrm>
        </p:spPr>
        <p:txBody>
          <a:bodyPr/>
          <a:lstStyle/>
          <a:p>
            <a:r>
              <a:rPr lang="en-US" dirty="0" smtClean="0"/>
              <a:t>Work with a partner and use RDW to solve!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740320" y="3010896"/>
            <a:ext cx="2857329" cy="311526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156329" y="3295564"/>
            <a:ext cx="2080048" cy="25291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072515" y="2561999"/>
            <a:ext cx="974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¾ in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740320" y="2770024"/>
            <a:ext cx="788228" cy="4051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422839" y="2931331"/>
            <a:ext cx="514538" cy="8459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46029" y="5846614"/>
            <a:ext cx="1094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 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6875106" y="4140021"/>
            <a:ext cx="1094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 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Sun 13"/>
          <p:cNvSpPr/>
          <p:nvPr/>
        </p:nvSpPr>
        <p:spPr>
          <a:xfrm>
            <a:off x="5528548" y="3733511"/>
            <a:ext cx="1412243" cy="1620410"/>
          </a:xfrm>
          <a:prstGeom prst="su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1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 ~ ANSWER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61" y="1417638"/>
            <a:ext cx="4140200" cy="2654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924" y="2438400"/>
            <a:ext cx="3416300" cy="1968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4210" y="4635921"/>
            <a:ext cx="3370590" cy="197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complete work on the Problem Set.</a:t>
            </a:r>
            <a:endParaRPr lang="en-US" sz="2900" dirty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-</a:t>
            </a:r>
            <a:r>
              <a:rPr lang="en-US" sz="2900" dirty="0">
                <a:latin typeface="Century Gothic" pitchFamily="34" charset="0"/>
              </a:rPr>
              <a:t>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</a:t>
            </a: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</a:t>
            </a:r>
            <a:r>
              <a:rPr lang="en-US" dirty="0"/>
              <a:t>5</a:t>
            </a:r>
            <a:r>
              <a:rPr lang="en-US" dirty="0" smtClean="0"/>
              <a:t>– Lesson 13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2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68601" y="6375169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5- Lesson 13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372114"/>
            <a:ext cx="8478982" cy="37856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Let’s share any insights you had while solving these problems.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What are the strategies that we have used to find the area of a rectangle? Which one do you find the easiest? The most difficult? How do you decide which strategy you will use for a given problem? What kinds of things do you think about when deciding?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In the Problem Set, when did you use the distributive property and when did you multiply improper fractions?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How did you solve Problem 3?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What are some situations in real life where finding the area of something would be needed or useful?</a:t>
            </a:r>
          </a:p>
        </p:txBody>
      </p:sp>
    </p:spTree>
    <p:extLst>
      <p:ext uri="{BB962C8B-B14F-4D97-AF65-F5344CB8AC3E}">
        <p14:creationId xmlns:p14="http://schemas.microsoft.com/office/powerpoint/2010/main" val="23468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36604" y="6385557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5– Lesson 13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111358" y="3531371"/>
            <a:ext cx="30069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13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7968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00524" y="1107267"/>
            <a:ext cx="250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</a:t>
            </a:r>
            <a:r>
              <a:rPr lang="en-US" dirty="0" err="1" smtClean="0"/>
              <a:t>Interwrite</a:t>
            </a:r>
            <a:r>
              <a:rPr lang="en-US" dirty="0" smtClean="0"/>
              <a:t>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4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Finding the Volume</a:t>
            </a:r>
            <a:br>
              <a:rPr lang="en-US" dirty="0" smtClean="0"/>
            </a:br>
            <a:r>
              <a:rPr lang="en-US" sz="2700" dirty="0"/>
              <a:t>V = ____ units x ____ units x ____ units</a:t>
            </a:r>
            <a:br>
              <a:rPr lang="en-US" sz="2700" dirty="0"/>
            </a:b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005552" cy="4525963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 smtClean="0"/>
              <a:t>How many layers of </a:t>
            </a:r>
            <a:r>
              <a:rPr lang="en-US" dirty="0"/>
              <a:t>6</a:t>
            </a:r>
            <a:r>
              <a:rPr lang="en-US" dirty="0" smtClean="0"/>
              <a:t> cubes are in the prism?</a:t>
            </a:r>
          </a:p>
          <a:p>
            <a:r>
              <a:rPr lang="en-US" dirty="0" smtClean="0"/>
              <a:t>How many layers of 8 cubes are there?</a:t>
            </a:r>
          </a:p>
          <a:p>
            <a:r>
              <a:rPr lang="en-US" dirty="0" smtClean="0"/>
              <a:t>How many layers of 12 cubes are there?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7057" y="1891832"/>
            <a:ext cx="2721020" cy="217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7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7781"/>
            <a:ext cx="7467600" cy="7907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6774"/>
            <a:ext cx="8335369" cy="1737972"/>
          </a:xfrm>
        </p:spPr>
        <p:txBody>
          <a:bodyPr>
            <a:normAutofit fontScale="85000" lnSpcReduction="20000"/>
          </a:bodyPr>
          <a:lstStyle/>
          <a:p>
            <a:pPr marL="36576" indent="0">
              <a:buNone/>
            </a:pPr>
            <a:r>
              <a:rPr lang="en-US" sz="2800" dirty="0"/>
              <a:t>The Colliers want to put new flooring in a </a:t>
            </a:r>
            <a:r>
              <a:rPr lang="en-US" sz="2800" dirty="0" smtClean="0"/>
              <a:t>6 ½ foot </a:t>
            </a:r>
            <a:r>
              <a:rPr lang="en-US" sz="2800" dirty="0"/>
              <a:t>by </a:t>
            </a:r>
            <a:endParaRPr lang="en-US" sz="2800" dirty="0" smtClean="0"/>
          </a:p>
          <a:p>
            <a:pPr marL="36576" indent="0">
              <a:buNone/>
            </a:pPr>
            <a:r>
              <a:rPr lang="en-US" sz="2800" dirty="0" smtClean="0"/>
              <a:t>7 1/3 foot </a:t>
            </a:r>
            <a:r>
              <a:rPr lang="en-US" sz="2800" dirty="0"/>
              <a:t>bathroom. The tiles they want come in 12-inch squares. What is the area of the bathroom floor? If the tiles cost $3.25 per square foot, how much will they spend on the flooring? 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29575" y="2806306"/>
            <a:ext cx="451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Let’s draw out what this problem is saying!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04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7781"/>
            <a:ext cx="7467600" cy="7907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Application Problem ~ </a:t>
            </a:r>
            <a:r>
              <a:rPr lang="en-US" dirty="0" smtClean="0">
                <a:solidFill>
                  <a:srgbClr val="FFFF00"/>
                </a:solidFill>
              </a:rPr>
              <a:t>ANSWER!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497" y="986774"/>
            <a:ext cx="7467600" cy="923805"/>
          </a:xfrm>
        </p:spPr>
        <p:txBody>
          <a:bodyPr>
            <a:normAutofit fontScale="92500" lnSpcReduction="20000"/>
          </a:bodyPr>
          <a:lstStyle/>
          <a:p>
            <a:pPr marL="36576" indent="0">
              <a:buNone/>
            </a:pPr>
            <a:r>
              <a:rPr lang="en-US" sz="1800" dirty="0"/>
              <a:t>The Colliers want to put new flooring in a 6 ½ foot by </a:t>
            </a:r>
            <a:r>
              <a:rPr lang="en-US" sz="1800" dirty="0" smtClean="0"/>
              <a:t>7 </a:t>
            </a:r>
            <a:r>
              <a:rPr lang="en-US" sz="1800" dirty="0"/>
              <a:t>1/3 foot bathroom. The tiles they want come in 12-inch squares. What is the area of the bathroom floor? If the tiles cost $3.25 per square foot, how much will they spend on the flooring? 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0" y="2669230"/>
            <a:ext cx="59690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7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624" y="552536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 review…. </a:t>
            </a:r>
            <a:br>
              <a:rPr lang="en-US" dirty="0" smtClean="0"/>
            </a:br>
            <a:r>
              <a:rPr lang="en-US" dirty="0" smtClean="0"/>
              <a:t>We have been finding area by….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3102"/>
            <a:ext cx="7467600" cy="4013061"/>
          </a:xfrm>
        </p:spPr>
        <p:txBody>
          <a:bodyPr/>
          <a:lstStyle/>
          <a:p>
            <a:r>
              <a:rPr lang="en-US" dirty="0" smtClean="0"/>
              <a:t>Using Ms. Patty Paper to tile the area</a:t>
            </a:r>
          </a:p>
          <a:p>
            <a:r>
              <a:rPr lang="en-US" dirty="0" smtClean="0"/>
              <a:t>Using a ruler to measure the lengths and widths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Today, we are going to find the most efficient strategy to use to multiply mixed numbers</a:t>
            </a:r>
          </a:p>
          <a:p>
            <a:pPr lvl="1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Distributing with the area model</a:t>
            </a:r>
          </a:p>
          <a:p>
            <a:pPr lvl="1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Multiplying improper fractions 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43" y="164231"/>
            <a:ext cx="2550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Concept Development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7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410374" cy="1143000"/>
          </a:xfrm>
        </p:spPr>
        <p:txBody>
          <a:bodyPr>
            <a:noAutofit/>
          </a:bodyPr>
          <a:lstStyle/>
          <a:p>
            <a:r>
              <a:rPr lang="en-US" sz="2800" u="sng" dirty="0" smtClean="0"/>
              <a:t>Problem 1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Find the area of a rectangle 1 1/3 inches x 3 ¾ inches and discuss strategies for solving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76"/>
            <a:ext cx="3582472" cy="3794087"/>
          </a:xfrm>
        </p:spPr>
        <p:txBody>
          <a:bodyPr/>
          <a:lstStyle/>
          <a:p>
            <a:r>
              <a:rPr lang="en-US" dirty="0" smtClean="0"/>
              <a:t>Let’s break this up into partial products. This is the </a:t>
            </a:r>
            <a:r>
              <a:rPr lang="en-US" u="sng" dirty="0" smtClean="0">
                <a:solidFill>
                  <a:srgbClr val="FFFF00"/>
                </a:solidFill>
              </a:rPr>
              <a:t>distributive property!</a:t>
            </a:r>
            <a:endParaRPr lang="en-US" u="sng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48148" y="2167845"/>
            <a:ext cx="1510772" cy="345979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45206" y="1643995"/>
            <a:ext cx="1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1/3 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34434" y="3438476"/>
            <a:ext cx="1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¾  in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4493" y="1683508"/>
            <a:ext cx="2750013" cy="42485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8004" y="6498419"/>
            <a:ext cx="4751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*Use </a:t>
            </a:r>
            <a:r>
              <a:rPr lang="en-US" sz="1200" i="1" dirty="0" err="1" smtClean="0"/>
              <a:t>interwrite</a:t>
            </a:r>
            <a:r>
              <a:rPr lang="en-US" sz="1200" i="1" dirty="0" smtClean="0"/>
              <a:t> tools to fill in each partial product and then add up!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62979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Let’s find the area of this rectangle again. This time we will change the mixed numbers into </a:t>
            </a:r>
            <a:r>
              <a:rPr lang="en-US" sz="3200" u="sng" dirty="0" smtClean="0">
                <a:solidFill>
                  <a:srgbClr val="FFFF00"/>
                </a:solidFill>
              </a:rPr>
              <a:t>improper fractions!</a:t>
            </a:r>
            <a:endParaRPr lang="en-US" sz="3200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3327"/>
            <a:ext cx="3626262" cy="4112836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Do you realize that a mixed number is really an addition sentence?!</a:t>
            </a:r>
          </a:p>
          <a:p>
            <a:r>
              <a:rPr lang="en-US" sz="2400" dirty="0" smtClean="0"/>
              <a:t>When we convert to an improper fraction, the whole number can be expressed in the unit of the fractional part and then both like fractions added.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6448148" y="2167845"/>
            <a:ext cx="1510772" cy="345979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45206" y="1643995"/>
            <a:ext cx="1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1/3 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34434" y="3438476"/>
            <a:ext cx="1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¾  in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3166" y="6498419"/>
            <a:ext cx="4751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*Use </a:t>
            </a:r>
            <a:r>
              <a:rPr lang="en-US" sz="1200" i="1" dirty="0" err="1" smtClean="0"/>
              <a:t>interwrite</a:t>
            </a:r>
            <a:r>
              <a:rPr lang="en-US" sz="1200" i="1" dirty="0" smtClean="0"/>
              <a:t> tools to convert to improper fractions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97826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467600" cy="1520951"/>
          </a:xfrm>
        </p:spPr>
        <p:txBody>
          <a:bodyPr>
            <a:normAutofit fontScale="90000"/>
          </a:bodyPr>
          <a:lstStyle/>
          <a:p>
            <a:r>
              <a:rPr lang="en-US" dirty="0"/>
              <a:t>Which strategy did you find to be more efficient? Why?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3179"/>
            <a:ext cx="7467600" cy="4242984"/>
          </a:xfrm>
        </p:spPr>
        <p:txBody>
          <a:bodyPr/>
          <a:lstStyle/>
          <a:p>
            <a:r>
              <a:rPr lang="en-US" dirty="0" smtClean="0"/>
              <a:t>Distributive property with partial products</a:t>
            </a:r>
          </a:p>
          <a:p>
            <a:r>
              <a:rPr lang="en-US" dirty="0" smtClean="0"/>
              <a:t>Changing mixed numbers to improper fractions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88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72</TotalTime>
  <Words>695</Words>
  <Application>Microsoft Office PowerPoint</Application>
  <PresentationFormat>On-screen Show (4:3)</PresentationFormat>
  <Paragraphs>93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Technic</vt:lpstr>
      <vt:lpstr>Lesson 13 Objective: Multiply mixed number factors, and relate to the distributive property and area model</vt:lpstr>
      <vt:lpstr>Multiplying Fractions</vt:lpstr>
      <vt:lpstr>Finding the Volume V = ____ units x ____ units x ____ units </vt:lpstr>
      <vt:lpstr>Application Problem</vt:lpstr>
      <vt:lpstr>Application Problem ~ ANSWER!</vt:lpstr>
      <vt:lpstr>To review….  We have been finding area by….</vt:lpstr>
      <vt:lpstr>Problem 1 Find the area of a rectangle 1 1/3 inches x 3 ¾ inches and discuss strategies for solving</vt:lpstr>
      <vt:lpstr>Let’s find the area of this rectangle again. This time we will change the mixed numbers into improper fractions!</vt:lpstr>
      <vt:lpstr>Which strategy did you find to be more efficient? Why? </vt:lpstr>
      <vt:lpstr>Problem 2 Determine when the distributive property or the multiplication of fractions (improper fractions) is more efficient to solve for area</vt:lpstr>
      <vt:lpstr>What is the area? Which strategy was more efficient?</vt:lpstr>
      <vt:lpstr>Problem 2b Find the area of a square with side lengths 3 2/3 m ~ use whichever method you prefer</vt:lpstr>
      <vt:lpstr>Problem 3 An 8 inch by 10 inch picture is resting on a mat. Three-fourths inch of the mat shows around the entire edge of the picture. Find the area of the mat not covered by the picture.</vt:lpstr>
      <vt:lpstr>Problem 3 ~ ANSWER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13 Objective: Multiply mixed number factors, and relate to the distributive property and area model</dc:title>
  <dc:creator>Keely Clauson</dc:creator>
  <cp:lastModifiedBy>Chelsea Torresani</cp:lastModifiedBy>
  <cp:revision>11</cp:revision>
  <dcterms:created xsi:type="dcterms:W3CDTF">2015-05-03T19:43:15Z</dcterms:created>
  <dcterms:modified xsi:type="dcterms:W3CDTF">2015-05-15T16:45:20Z</dcterms:modified>
</cp:coreProperties>
</file>